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3" r:id="rId5"/>
    <p:sldId id="258" r:id="rId6"/>
    <p:sldId id="261" r:id="rId7"/>
    <p:sldId id="265" r:id="rId8"/>
    <p:sldId id="271" r:id="rId9"/>
    <p:sldId id="272" r:id="rId10"/>
    <p:sldId id="266" r:id="rId11"/>
    <p:sldId id="267" r:id="rId12"/>
    <p:sldId id="268" r:id="rId13"/>
    <p:sldId id="269" r:id="rId14"/>
    <p:sldId id="270" r:id="rId15"/>
    <p:sldId id="264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53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8DD0B-981A-4AE8-A038-A61376A068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96E795-F95D-44C5-8AE9-8D0E0194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0EFF4B-42A7-4622-8304-C3B45B06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D54794-08FB-433D-8CA3-C94B0A10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C4FC5-E003-4EDF-A9AC-83CD96CA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547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18AB7-FCB6-4F56-BEE0-D01FAB1E4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1C5010-5FB8-425C-8683-55FE40116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FC2A0C-C6BA-4494-83AE-C37098B71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551229-FCE2-4324-9F17-351926F6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8C11C-64EE-4205-8D0C-AFA01B3F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773303-D46E-4653-BE8B-37B29CAE5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49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B6A99-9C5A-40D9-85B8-6D67352F6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ADBAC-A264-4E4E-91AE-715DE7056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1D73AB-CE0C-4FAF-84F2-946801EC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A60F07-D0D8-4E46-8D4A-99DEFA1F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F205-CBEA-4432-A1E9-8180D1F3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105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764C0E7-9B4E-4AC3-85CC-72B7A22E18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FD2DA8-8FF8-4514-9B0B-6010C7AE7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CE4212-2277-4202-BA66-6DFEE5DE1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7CCA7-386D-45A1-9694-DCBB10DA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D201C-A945-4D18-B070-A8ED9B7D6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081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EBF5DF-8819-4D55-A75C-2E4975E9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8FD397-0F02-4A9F-BB9B-5C43C3A91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53F216-BFD4-4CCD-8B32-6FACCAF4E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6380F1-67F0-4BF1-9320-EE018252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33709-B49F-4A32-B292-F5C41AE1B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46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5DE211-7B7F-4448-B6A1-51ABD695D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28AA5D-BC3F-450A-B164-8E7C66486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D6BA24-FD65-4A45-A2EF-7F947797C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DC774D-2A60-4550-8FC8-C35B74AFB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14B8B-B4BF-4CCE-B743-3D1568EA4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697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CB2B7-DD02-485A-9EFF-C385445F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B1A275-9307-4CC0-9928-4BCBB1EE6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73FE6-0727-4D49-A333-B4C8F8018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EE3847-F632-4520-9753-EE698F069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D28628-54E4-4930-B6D1-C63F437F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DBDDC6-23CB-460F-9013-00E3DB60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344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0D304-BD35-490D-AE69-F39676587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E3DB47-FF59-4804-BF4F-4FDA302F8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F2FD7D-6525-4448-A66A-A60FF1C0D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F57DDFA-F1F1-4C94-A839-62161CF6C6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3B7537-778F-4D9B-9068-3FF76156EB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D3979-A193-48A1-A2F8-21FF6E9A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BB003D-1C89-4BE0-A1F5-AD53F458C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5DFA46-AF9C-43B3-B062-80D63066E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070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4484C-7BE6-4EDF-994B-56603CA72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FED2A5-988F-44FD-8707-29BF38173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6452AA-B709-4FEA-972A-A446FC95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316EE7-4EAA-476F-9BBA-AC8270A4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869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A3C0AB-91AF-43E2-BB22-91A1EABB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E12C2-D9EB-4F30-85D8-9D5A533BA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5C77E9-B7CF-4545-9F3B-A79EBDE3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190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A3C0AB-91AF-43E2-BB22-91A1EABB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CE12C2-D9EB-4F30-85D8-9D5A533BA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5C77E9-B7CF-4545-9F3B-A79EBDE39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463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A0AA3-B987-4E49-B490-3B7200D9A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811080-A005-4ECA-8376-A672B3C04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D3E3AF-1393-4CEE-8BC9-6DB4A16BF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538136-D5E2-4F19-8C62-7636D635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BE549F-D52E-4FE5-8762-26FB9840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4E3B96-C811-42F9-AD96-B263FB27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701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116794-0173-4329-9A9F-1D774CE2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43D029-9766-469A-BE9F-D8E7F3F08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957575-A4C9-4D61-B910-3D4ABD33E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9450F-5C0B-49BF-A370-02EC13B00798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FA1332-12BD-4E18-B135-420E5A3132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0E8FC6-4B51-4CC7-80E7-50BC7A5DE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C2C01-1234-450F-A3FD-E2FA09674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39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7F3ED59-53A2-43B8-B297-5F743BA1A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9AEE4FD-1DF6-4C72-8207-0DA63CCC3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C3C45">
                  <a:lumMod val="89000"/>
                  <a:alpha val="60000"/>
                </a:srgbClr>
              </a:gs>
              <a:gs pos="23000">
                <a:srgbClr val="3C3C45">
                  <a:lumMod val="89000"/>
                  <a:alpha val="70000"/>
                </a:srgbClr>
              </a:gs>
              <a:gs pos="69000">
                <a:srgbClr val="3C3C45">
                  <a:lumMod val="75000"/>
                  <a:alpha val="70000"/>
                </a:srgbClr>
              </a:gs>
              <a:gs pos="97000">
                <a:srgbClr val="3C3C45">
                  <a:lumMod val="70000"/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xima Nova Rg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680A1E6-AA1A-448F-9841-B05A0EA23FE3}"/>
              </a:ext>
            </a:extLst>
          </p:cNvPr>
          <p:cNvGrpSpPr/>
          <p:nvPr/>
        </p:nvGrpSpPr>
        <p:grpSpPr>
          <a:xfrm>
            <a:off x="3121025" y="2448991"/>
            <a:ext cx="6070600" cy="1901760"/>
            <a:chOff x="3121025" y="2448991"/>
            <a:chExt cx="6070600" cy="190176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CA68A0-AA99-4DB8-B58D-FAE713804B8C}"/>
                </a:ext>
              </a:extLst>
            </p:cNvPr>
            <p:cNvSpPr txBox="1"/>
            <p:nvPr/>
          </p:nvSpPr>
          <p:spPr>
            <a:xfrm>
              <a:off x="3121025" y="2448991"/>
              <a:ext cx="6070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spc="3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로보어드바이저</a:t>
              </a:r>
              <a:endParaRPr lang="ko-KR" altLang="en-US" sz="4800" spc="3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33E7E0CD-6F66-4DEE-94D8-EC9DE90534F6}"/>
                </a:ext>
              </a:extLst>
            </p:cNvPr>
            <p:cNvCxnSpPr/>
            <p:nvPr/>
          </p:nvCxnSpPr>
          <p:spPr>
            <a:xfrm>
              <a:off x="5256325" y="3657600"/>
              <a:ext cx="1800000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FD8C6BA-AB3A-4146-874B-52C9A9013CC3}"/>
                </a:ext>
              </a:extLst>
            </p:cNvPr>
            <p:cNvSpPr txBox="1"/>
            <p:nvPr/>
          </p:nvSpPr>
          <p:spPr>
            <a:xfrm>
              <a:off x="3121025" y="3765976"/>
              <a:ext cx="6070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HYRAP</a:t>
              </a:r>
              <a:endPara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6057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78C9579-7A8D-4B37-AD20-22ED448F67EC}"/>
              </a:ext>
            </a:extLst>
          </p:cNvPr>
          <p:cNvGrpSpPr/>
          <p:nvPr/>
        </p:nvGrpSpPr>
        <p:grpSpPr>
          <a:xfrm>
            <a:off x="370278" y="361309"/>
            <a:ext cx="5725722" cy="646331"/>
            <a:chOff x="1769818" y="2113909"/>
            <a:chExt cx="57257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25591A-5457-4EEF-BB37-0515E38BB186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3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6E40E2-B181-4702-8F19-5897E8BA2767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5256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### - </a:t>
              </a:r>
              <a:r>
                <a:rPr lang="ko-KR" altLang="en-US" sz="2400" dirty="0"/>
                <a:t>데이터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763C0C-E645-474C-92ED-F8BC1332D374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5DCDA9E-2D29-4652-9AE7-59979C13B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975740"/>
              </p:ext>
            </p:extLst>
          </p:nvPr>
        </p:nvGraphicFramePr>
        <p:xfrm>
          <a:off x="581025" y="1244601"/>
          <a:ext cx="11029950" cy="49250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05990">
                  <a:extLst>
                    <a:ext uri="{9D8B030D-6E8A-4147-A177-3AD203B41FA5}">
                      <a16:colId xmlns:a16="http://schemas.microsoft.com/office/drawing/2014/main" val="258544801"/>
                    </a:ext>
                  </a:extLst>
                </a:gridCol>
                <a:gridCol w="2205990">
                  <a:extLst>
                    <a:ext uri="{9D8B030D-6E8A-4147-A177-3AD203B41FA5}">
                      <a16:colId xmlns:a16="http://schemas.microsoft.com/office/drawing/2014/main" val="926871721"/>
                    </a:ext>
                  </a:extLst>
                </a:gridCol>
                <a:gridCol w="1966595">
                  <a:extLst>
                    <a:ext uri="{9D8B030D-6E8A-4147-A177-3AD203B41FA5}">
                      <a16:colId xmlns:a16="http://schemas.microsoft.com/office/drawing/2014/main" val="1568144697"/>
                    </a:ext>
                  </a:extLst>
                </a:gridCol>
                <a:gridCol w="2445385">
                  <a:extLst>
                    <a:ext uri="{9D8B030D-6E8A-4147-A177-3AD203B41FA5}">
                      <a16:colId xmlns:a16="http://schemas.microsoft.com/office/drawing/2014/main" val="3705901996"/>
                    </a:ext>
                  </a:extLst>
                </a:gridCol>
                <a:gridCol w="2205990">
                  <a:extLst>
                    <a:ext uri="{9D8B030D-6E8A-4147-A177-3AD203B41FA5}">
                      <a16:colId xmlns:a16="http://schemas.microsoft.com/office/drawing/2014/main" val="1120595789"/>
                    </a:ext>
                  </a:extLst>
                </a:gridCol>
              </a:tblGrid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테이블명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테이블 정보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수집방법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배치주기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7034412"/>
                  </a:ext>
                </a:extLst>
              </a:tr>
              <a:tr h="298982">
                <a:tc rowSpan="3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company_info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연도별재무재표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네이버 증권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fnguide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크롤링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2017~2020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 까지의 각 기업별 재무재표 정보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연배치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매년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140183"/>
                  </a:ext>
                </a:extLst>
              </a:tr>
              <a:tr h="29898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ETF,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선물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..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등등의 종목은 수집 제외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기업종목만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065824"/>
                  </a:ext>
                </a:extLst>
              </a:tr>
              <a:tr h="6289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포트폴리오의 정확도를 향상시키기 위한 세부 데이터들은 유료이기 때문에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크롤링을 통한 데이터 수집은 한계가 있어 비어있는 데이터들도 있습니다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157665"/>
                  </a:ext>
                </a:extLst>
              </a:tr>
              <a:tr h="209641"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opt10001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주식기본정보요청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상장 기업들의 작년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12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결산 기준 정보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연배치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매년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363834"/>
                  </a:ext>
                </a:extLst>
              </a:tr>
              <a:tr h="151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모든 상장 기업 데이터 존재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257898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opt10027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전일대비등락률상위요청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4490015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opt10030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당일거래량상위요청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7145554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opt10033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신용비율상위요청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415945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opt10078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증권사별종목매매동향요청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kospi200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종목만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2367727"/>
                  </a:ext>
                </a:extLst>
              </a:tr>
              <a:tr h="151675"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opt10081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주식일봉차트조회요청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2158134"/>
                  </a:ext>
                </a:extLst>
              </a:tr>
              <a:tr h="151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kospi200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종목만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6224358"/>
                  </a:ext>
                </a:extLst>
              </a:tr>
              <a:tr h="151675"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opt10082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주식주봉차트조회요청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매주 월요일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5930082"/>
                  </a:ext>
                </a:extLst>
              </a:tr>
              <a:tr h="151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kospi200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종목만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34943"/>
                  </a:ext>
                </a:extLst>
              </a:tr>
              <a:tr h="151675"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opt10083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주식월봉차트조회요청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매월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5330173"/>
                  </a:ext>
                </a:extLst>
              </a:tr>
              <a:tr h="151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kospi200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종목만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00721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opt10086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일별주가요청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일치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0710745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opt20003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전업종지수요청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232369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opt20006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업종일봉조회요청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8034559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opt20007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업종주봉조회요청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매주월요일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1651303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opt20008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업종월봉조회요청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1985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년도부터 데이터 수집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월배치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매월 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760993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opt90002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테마구성종목요청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131390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sector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업종리스트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고객센터 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606729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theme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테마리스트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고객센터 요청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4485009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stock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종목리스트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키움증권 </a:t>
                      </a:r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월배치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8441976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kospi_200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코스피</a:t>
                      </a:r>
                      <a:r>
                        <a:rPr lang="en-US" altLang="ko-KR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200 </a:t>
                      </a:r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종목리스트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구글 검색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6482974"/>
                  </a:ext>
                </a:extLst>
              </a:tr>
              <a:tr h="151675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　</a:t>
                      </a:r>
                    </a:p>
                  </a:txBody>
                  <a:tcPr marL="4067" marR="4067" marT="4067" marB="0" anchor="ctr">
                    <a:lnL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2910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769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27B5A4D-AB5B-4218-A95C-79FB7A241A25}"/>
              </a:ext>
            </a:extLst>
          </p:cNvPr>
          <p:cNvGrpSpPr/>
          <p:nvPr/>
        </p:nvGrpSpPr>
        <p:grpSpPr>
          <a:xfrm>
            <a:off x="370278" y="361309"/>
            <a:ext cx="4697022" cy="646331"/>
            <a:chOff x="1769818" y="2113909"/>
            <a:chExt cx="46970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6B6DBE-8286-44E7-9AFF-491A48D75AE6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#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BFD4F2-A85A-4C32-A279-06581E1CE19C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422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국내 주식 현황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5A83D7-617D-4E9B-8393-268678F33939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30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27B5A4D-AB5B-4218-A95C-79FB7A241A25}"/>
              </a:ext>
            </a:extLst>
          </p:cNvPr>
          <p:cNvGrpSpPr/>
          <p:nvPr/>
        </p:nvGrpSpPr>
        <p:grpSpPr>
          <a:xfrm>
            <a:off x="370278" y="361309"/>
            <a:ext cx="4697022" cy="646331"/>
            <a:chOff x="1769818" y="2113909"/>
            <a:chExt cx="46970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6B6DBE-8286-44E7-9AFF-491A48D75AE6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#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BFD4F2-A85A-4C32-A279-06581E1CE19C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422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기업별 주가 현황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5A83D7-617D-4E9B-8393-268678F33939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102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27B5A4D-AB5B-4218-A95C-79FB7A241A25}"/>
              </a:ext>
            </a:extLst>
          </p:cNvPr>
          <p:cNvGrpSpPr/>
          <p:nvPr/>
        </p:nvGrpSpPr>
        <p:grpSpPr>
          <a:xfrm>
            <a:off x="370278" y="361309"/>
            <a:ext cx="4697022" cy="646331"/>
            <a:chOff x="1769818" y="2113909"/>
            <a:chExt cx="46970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6B6DBE-8286-44E7-9AFF-491A48D75AE6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#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BFD4F2-A85A-4C32-A279-06581E1CE19C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422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포트폴리오 추천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5A83D7-617D-4E9B-8393-268678F33939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32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27B5A4D-AB5B-4218-A95C-79FB7A241A25}"/>
              </a:ext>
            </a:extLst>
          </p:cNvPr>
          <p:cNvGrpSpPr/>
          <p:nvPr/>
        </p:nvGrpSpPr>
        <p:grpSpPr>
          <a:xfrm>
            <a:off x="370278" y="361309"/>
            <a:ext cx="4697022" cy="646331"/>
            <a:chOff x="1769818" y="2113909"/>
            <a:chExt cx="46970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6B6DBE-8286-44E7-9AFF-491A48D75AE6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#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1BFD4F2-A85A-4C32-A279-06581E1CE19C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422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주가 예측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5A83D7-617D-4E9B-8393-268678F33939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047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4F5833D-BD9B-483E-8395-4C45F68C969B}"/>
              </a:ext>
            </a:extLst>
          </p:cNvPr>
          <p:cNvGrpSpPr/>
          <p:nvPr/>
        </p:nvGrpSpPr>
        <p:grpSpPr>
          <a:xfrm>
            <a:off x="1126515" y="1745620"/>
            <a:ext cx="1918239" cy="383010"/>
            <a:chOff x="1871581" y="3599820"/>
            <a:chExt cx="1918239" cy="3830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ACD7F12-09D0-44A1-A4D2-C9A001BD9649}"/>
                </a:ext>
              </a:extLst>
            </p:cNvPr>
            <p:cNvSpPr/>
            <p:nvPr/>
          </p:nvSpPr>
          <p:spPr bwMode="auto">
            <a:xfrm>
              <a:off x="1871581" y="3599820"/>
              <a:ext cx="1918239" cy="38301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/>
          </p:spPr>
          <p:txBody>
            <a:bodyPr wrap="none" anchor="ctr"/>
            <a:lstStyle/>
            <a:p>
              <a:pPr algn="ctr"/>
              <a:endParaRPr kumimoji="1" lang="ko-KR" altLang="en-US" sz="1200" b="1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" name="AutoShape 69">
              <a:extLst>
                <a:ext uri="{FF2B5EF4-FFF2-40B4-BE49-F238E27FC236}">
                  <a16:creationId xmlns:a16="http://schemas.microsoft.com/office/drawing/2014/main" id="{22E85E1F-2A0F-432B-93A5-A8E0AE9DA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8072" y="3717584"/>
              <a:ext cx="245260" cy="152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altLang="ko-KR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ABC</a:t>
              </a:r>
              <a:endParaRPr lang="ko-KR" altLang="en-US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4" name="직각 삼각형 3">
              <a:extLst>
                <a:ext uri="{FF2B5EF4-FFF2-40B4-BE49-F238E27FC236}">
                  <a16:creationId xmlns:a16="http://schemas.microsoft.com/office/drawing/2014/main" id="{5264895E-720C-49C9-8BC9-EB2FA65E1353}"/>
                </a:ext>
              </a:extLst>
            </p:cNvPr>
            <p:cNvSpPr/>
            <p:nvPr/>
          </p:nvSpPr>
          <p:spPr>
            <a:xfrm rot="5400000">
              <a:off x="1815642" y="3694402"/>
              <a:ext cx="344367" cy="232487"/>
            </a:xfrm>
            <a:prstGeom prst="rtTriangle">
              <a:avLst/>
            </a:prstGeom>
            <a:gradFill flip="none" rotWithShape="1">
              <a:gsLst>
                <a:gs pos="4200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spc="-50">
                <a:solidFill>
                  <a:schemeClr val="bg1"/>
                </a:solidFill>
              </a:endParaRPr>
            </a:p>
          </p:txBody>
        </p:sp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325FF06A-87B5-4011-8FAC-B1D4F4E3F3FE}"/>
                </a:ext>
              </a:extLst>
            </p:cNvPr>
            <p:cNvSpPr/>
            <p:nvPr/>
          </p:nvSpPr>
          <p:spPr>
            <a:xfrm rot="16200000" flipH="1">
              <a:off x="3501393" y="3694402"/>
              <a:ext cx="344367" cy="232487"/>
            </a:xfrm>
            <a:prstGeom prst="rtTriangle">
              <a:avLst/>
            </a:prstGeom>
            <a:gradFill flip="none" rotWithShape="1">
              <a:gsLst>
                <a:gs pos="4200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spc="-5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215">
            <a:extLst>
              <a:ext uri="{FF2B5EF4-FFF2-40B4-BE49-F238E27FC236}">
                <a16:creationId xmlns:a16="http://schemas.microsoft.com/office/drawing/2014/main" id="{4DBD47DA-B91A-4E98-A91E-64429ADF66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514" y="2128629"/>
            <a:ext cx="1918239" cy="2284448"/>
          </a:xfrm>
          <a:prstGeom prst="rect">
            <a:avLst/>
          </a:prstGeom>
          <a:solidFill>
            <a:srgbClr val="F0F0F0"/>
          </a:solidFill>
          <a:ln w="6350" algn="ctr">
            <a:noFill/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398F2F1-6FFF-41E5-A01D-29438B179473}"/>
              </a:ext>
            </a:extLst>
          </p:cNvPr>
          <p:cNvGrpSpPr/>
          <p:nvPr/>
        </p:nvGrpSpPr>
        <p:grpSpPr>
          <a:xfrm>
            <a:off x="5221487" y="2404762"/>
            <a:ext cx="1152000" cy="324000"/>
            <a:chOff x="873291" y="5972547"/>
            <a:chExt cx="1152000" cy="32400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41DFE72-E4CA-4441-96C7-F70346FB6D77}"/>
                </a:ext>
              </a:extLst>
            </p:cNvPr>
            <p:cNvGrpSpPr/>
            <p:nvPr/>
          </p:nvGrpSpPr>
          <p:grpSpPr>
            <a:xfrm>
              <a:off x="873291" y="5972547"/>
              <a:ext cx="1152000" cy="324000"/>
              <a:chOff x="13174662" y="7053263"/>
              <a:chExt cx="1141048" cy="289719"/>
            </a:xfrm>
          </p:grpSpPr>
          <p:sp>
            <p:nvSpPr>
              <p:cNvPr id="11" name="자유형: 도형 573">
                <a:extLst>
                  <a:ext uri="{FF2B5EF4-FFF2-40B4-BE49-F238E27FC236}">
                    <a16:creationId xmlns:a16="http://schemas.microsoft.com/office/drawing/2014/main" id="{CB2B240C-D7E0-470B-8937-52CFA12E6DB0}"/>
                  </a:ext>
                </a:extLst>
              </p:cNvPr>
              <p:cNvSpPr/>
              <p:nvPr/>
            </p:nvSpPr>
            <p:spPr>
              <a:xfrm flipH="1">
                <a:off x="13356578" y="7053263"/>
                <a:ext cx="822972" cy="193635"/>
              </a:xfrm>
              <a:custGeom>
                <a:avLst/>
                <a:gdLst>
                  <a:gd name="connsiteX0" fmla="*/ 0 w 192881"/>
                  <a:gd name="connsiteY0" fmla="*/ 0 h 182494"/>
                  <a:gd name="connsiteX1" fmla="*/ 36700 w 192881"/>
                  <a:gd name="connsiteY1" fmla="*/ 0 h 182494"/>
                  <a:gd name="connsiteX2" fmla="*/ 187390 w 192881"/>
                  <a:gd name="connsiteY2" fmla="*/ 0 h 182494"/>
                  <a:gd name="connsiteX3" fmla="*/ 192881 w 192881"/>
                  <a:gd name="connsiteY3" fmla="*/ 0 h 182494"/>
                  <a:gd name="connsiteX4" fmla="*/ 192881 w 192881"/>
                  <a:gd name="connsiteY4" fmla="*/ 182494 h 182494"/>
                  <a:gd name="connsiteX5" fmla="*/ 156975 w 192881"/>
                  <a:gd name="connsiteY5" fmla="*/ 182494 h 182494"/>
                  <a:gd name="connsiteX6" fmla="*/ 6285 w 192881"/>
                  <a:gd name="connsiteY6" fmla="*/ 182494 h 182494"/>
                  <a:gd name="connsiteX7" fmla="*/ 0 w 192881"/>
                  <a:gd name="connsiteY7" fmla="*/ 182494 h 182494"/>
                  <a:gd name="connsiteX8" fmla="*/ 0 w 192881"/>
                  <a:gd name="connsiteY8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1" h="182494">
                    <a:moveTo>
                      <a:pt x="0" y="0"/>
                    </a:moveTo>
                    <a:lnTo>
                      <a:pt x="36700" y="0"/>
                    </a:lnTo>
                    <a:cubicBezTo>
                      <a:pt x="104441" y="0"/>
                      <a:pt x="152828" y="0"/>
                      <a:pt x="187390" y="0"/>
                    </a:cubicBezTo>
                    <a:lnTo>
                      <a:pt x="192881" y="0"/>
                    </a:lnTo>
                    <a:lnTo>
                      <a:pt x="192881" y="182494"/>
                    </a:lnTo>
                    <a:lnTo>
                      <a:pt x="156975" y="182494"/>
                    </a:lnTo>
                    <a:cubicBezTo>
                      <a:pt x="89234" y="182494"/>
                      <a:pt x="40847" y="182494"/>
                      <a:pt x="6285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자유형: 도형 574">
                <a:extLst>
                  <a:ext uri="{FF2B5EF4-FFF2-40B4-BE49-F238E27FC236}">
                    <a16:creationId xmlns:a16="http://schemas.microsoft.com/office/drawing/2014/main" id="{F729A09B-4B5F-4EF7-8901-9758860BE4D0}"/>
                  </a:ext>
                </a:extLst>
              </p:cNvPr>
              <p:cNvSpPr/>
              <p:nvPr/>
            </p:nvSpPr>
            <p:spPr>
              <a:xfrm flipH="1">
                <a:off x="14134636" y="7053263"/>
                <a:ext cx="181074" cy="193635"/>
              </a:xfrm>
              <a:custGeom>
                <a:avLst/>
                <a:gdLst>
                  <a:gd name="connsiteX0" fmla="*/ 90536 w 170656"/>
                  <a:gd name="connsiteY0" fmla="*/ 0 h 182494"/>
                  <a:gd name="connsiteX1" fmla="*/ 152834 w 170656"/>
                  <a:gd name="connsiteY1" fmla="*/ 0 h 182494"/>
                  <a:gd name="connsiteX2" fmla="*/ 170656 w 170656"/>
                  <a:gd name="connsiteY2" fmla="*/ 0 h 182494"/>
                  <a:gd name="connsiteX3" fmla="*/ 170656 w 170656"/>
                  <a:gd name="connsiteY3" fmla="*/ 182494 h 182494"/>
                  <a:gd name="connsiteX4" fmla="*/ 134775 w 170656"/>
                  <a:gd name="connsiteY4" fmla="*/ 182494 h 182494"/>
                  <a:gd name="connsiteX5" fmla="*/ 90536 w 170656"/>
                  <a:gd name="connsiteY5" fmla="*/ 182494 h 182494"/>
                  <a:gd name="connsiteX6" fmla="*/ 0 w 170656"/>
                  <a:gd name="connsiteY6" fmla="*/ 91247 h 182494"/>
                  <a:gd name="connsiteX7" fmla="*/ 90536 w 170656"/>
                  <a:gd name="connsiteY7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656" h="182494">
                    <a:moveTo>
                      <a:pt x="90536" y="0"/>
                    </a:moveTo>
                    <a:cubicBezTo>
                      <a:pt x="112656" y="0"/>
                      <a:pt x="133393" y="0"/>
                      <a:pt x="152834" y="0"/>
                    </a:cubicBezTo>
                    <a:lnTo>
                      <a:pt x="170656" y="0"/>
                    </a:lnTo>
                    <a:lnTo>
                      <a:pt x="170656" y="182494"/>
                    </a:lnTo>
                    <a:lnTo>
                      <a:pt x="134775" y="182494"/>
                    </a:lnTo>
                    <a:cubicBezTo>
                      <a:pt x="90536" y="182494"/>
                      <a:pt x="90536" y="182494"/>
                      <a:pt x="90536" y="182494"/>
                    </a:cubicBezTo>
                    <a:cubicBezTo>
                      <a:pt x="40467" y="182494"/>
                      <a:pt x="0" y="141710"/>
                      <a:pt x="0" y="91247"/>
                    </a:cubicBezTo>
                    <a:cubicBezTo>
                      <a:pt x="0" y="40785"/>
                      <a:pt x="40467" y="0"/>
                      <a:pt x="90536" y="0"/>
                    </a:cubicBez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26" tIns="45713" rIns="91426" bIns="45713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자유형: 도형 575">
                <a:extLst>
                  <a:ext uri="{FF2B5EF4-FFF2-40B4-BE49-F238E27FC236}">
                    <a16:creationId xmlns:a16="http://schemas.microsoft.com/office/drawing/2014/main" id="{D24325C1-F189-4E07-9B27-C92077545764}"/>
                  </a:ext>
                </a:extLst>
              </p:cNvPr>
              <p:cNvSpPr/>
              <p:nvPr/>
            </p:nvSpPr>
            <p:spPr>
              <a:xfrm flipH="1">
                <a:off x="13174662" y="7053263"/>
                <a:ext cx="181917" cy="289719"/>
              </a:xfrm>
              <a:custGeom>
                <a:avLst/>
                <a:gdLst>
                  <a:gd name="connsiteX0" fmla="*/ 0 w 171450"/>
                  <a:gd name="connsiteY0" fmla="*/ 0 h 273050"/>
                  <a:gd name="connsiteX1" fmla="*/ 36675 w 171450"/>
                  <a:gd name="connsiteY1" fmla="*/ 0 h 273050"/>
                  <a:gd name="connsiteX2" fmla="*/ 80914 w 171450"/>
                  <a:gd name="connsiteY2" fmla="*/ 0 h 273050"/>
                  <a:gd name="connsiteX3" fmla="*/ 171450 w 171450"/>
                  <a:gd name="connsiteY3" fmla="*/ 90556 h 273050"/>
                  <a:gd name="connsiteX4" fmla="*/ 171450 w 171450"/>
                  <a:gd name="connsiteY4" fmla="*/ 273050 h 273050"/>
                  <a:gd name="connsiteX5" fmla="*/ 88458 w 171450"/>
                  <a:gd name="connsiteY5" fmla="*/ 181803 h 273050"/>
                  <a:gd name="connsiteX6" fmla="*/ 80914 w 171450"/>
                  <a:gd name="connsiteY6" fmla="*/ 182494 h 273050"/>
                  <a:gd name="connsiteX7" fmla="*/ 18616 w 171450"/>
                  <a:gd name="connsiteY7" fmla="*/ 182494 h 273050"/>
                  <a:gd name="connsiteX8" fmla="*/ 0 w 171450"/>
                  <a:gd name="connsiteY8" fmla="*/ 182494 h 273050"/>
                  <a:gd name="connsiteX9" fmla="*/ 0 w 171450"/>
                  <a:gd name="connsiteY9" fmla="*/ 0 h 273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50" h="273050">
                    <a:moveTo>
                      <a:pt x="0" y="0"/>
                    </a:moveTo>
                    <a:lnTo>
                      <a:pt x="36675" y="0"/>
                    </a:lnTo>
                    <a:cubicBezTo>
                      <a:pt x="80914" y="0"/>
                      <a:pt x="80914" y="0"/>
                      <a:pt x="80914" y="0"/>
                    </a:cubicBezTo>
                    <a:cubicBezTo>
                      <a:pt x="130983" y="0"/>
                      <a:pt x="171450" y="40785"/>
                      <a:pt x="171450" y="90556"/>
                    </a:cubicBezTo>
                    <a:cubicBezTo>
                      <a:pt x="171450" y="273050"/>
                      <a:pt x="171450" y="273050"/>
                      <a:pt x="171450" y="273050"/>
                    </a:cubicBezTo>
                    <a:cubicBezTo>
                      <a:pt x="171450" y="225353"/>
                      <a:pt x="135098" y="185951"/>
                      <a:pt x="88458" y="181803"/>
                    </a:cubicBezTo>
                    <a:cubicBezTo>
                      <a:pt x="85715" y="182494"/>
                      <a:pt x="83657" y="182494"/>
                      <a:pt x="80914" y="182494"/>
                    </a:cubicBezTo>
                    <a:cubicBezTo>
                      <a:pt x="58794" y="182494"/>
                      <a:pt x="38057" y="182494"/>
                      <a:pt x="18616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5000">
                    <a:srgbClr val="696969"/>
                  </a:gs>
                  <a:gs pos="100000">
                    <a:srgbClr val="A7A7A7"/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26" tIns="45713" rIns="91426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pc="-50"/>
              </a:p>
            </p:txBody>
          </p:sp>
        </p:grpSp>
        <p:sp>
          <p:nvSpPr>
            <p:cNvPr id="10" name="Rectangle 218">
              <a:extLst>
                <a:ext uri="{FF2B5EF4-FFF2-40B4-BE49-F238E27FC236}">
                  <a16:creationId xmlns:a16="http://schemas.microsoft.com/office/drawing/2014/main" id="{AD0C821A-5D6A-46FF-8594-81E95C40E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142" y="5979062"/>
              <a:ext cx="928008" cy="205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defTabSz="1042884" eaLnBrk="0" hangingPunct="0">
                <a:buClr>
                  <a:srgbClr val="5F5F5F"/>
                </a:buClr>
                <a:buSzPct val="140000"/>
                <a:tabLst>
                  <a:tab pos="5647760" algn="l"/>
                </a:tabLst>
                <a:defRPr/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현황 및 이슈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42E50C3-70FF-4DA6-AE2F-8DDA8F2B323E}"/>
              </a:ext>
            </a:extLst>
          </p:cNvPr>
          <p:cNvGrpSpPr/>
          <p:nvPr/>
        </p:nvGrpSpPr>
        <p:grpSpPr>
          <a:xfrm>
            <a:off x="5221487" y="2870455"/>
            <a:ext cx="1152000" cy="340880"/>
            <a:chOff x="2677981" y="5978795"/>
            <a:chExt cx="1152000" cy="34088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1603DFB2-48A2-44A7-A369-D48F7A8B6381}"/>
                </a:ext>
              </a:extLst>
            </p:cNvPr>
            <p:cNvGrpSpPr/>
            <p:nvPr/>
          </p:nvGrpSpPr>
          <p:grpSpPr>
            <a:xfrm>
              <a:off x="2677981" y="5995675"/>
              <a:ext cx="1152000" cy="324000"/>
              <a:chOff x="9923462" y="7053263"/>
              <a:chExt cx="1553004" cy="289719"/>
            </a:xfrm>
          </p:grpSpPr>
          <p:sp>
            <p:nvSpPr>
              <p:cNvPr id="17" name="자유형: 도형 569">
                <a:extLst>
                  <a:ext uri="{FF2B5EF4-FFF2-40B4-BE49-F238E27FC236}">
                    <a16:creationId xmlns:a16="http://schemas.microsoft.com/office/drawing/2014/main" id="{600FCF9C-F8EE-4541-BCB1-D99F13C8AA4E}"/>
                  </a:ext>
                </a:extLst>
              </p:cNvPr>
              <p:cNvSpPr/>
              <p:nvPr/>
            </p:nvSpPr>
            <p:spPr>
              <a:xfrm flipH="1">
                <a:off x="10105378" y="7053263"/>
                <a:ext cx="1203975" cy="193635"/>
              </a:xfrm>
              <a:custGeom>
                <a:avLst/>
                <a:gdLst>
                  <a:gd name="connsiteX0" fmla="*/ 0 w 192881"/>
                  <a:gd name="connsiteY0" fmla="*/ 0 h 182494"/>
                  <a:gd name="connsiteX1" fmla="*/ 36700 w 192881"/>
                  <a:gd name="connsiteY1" fmla="*/ 0 h 182494"/>
                  <a:gd name="connsiteX2" fmla="*/ 187390 w 192881"/>
                  <a:gd name="connsiteY2" fmla="*/ 0 h 182494"/>
                  <a:gd name="connsiteX3" fmla="*/ 192881 w 192881"/>
                  <a:gd name="connsiteY3" fmla="*/ 0 h 182494"/>
                  <a:gd name="connsiteX4" fmla="*/ 192881 w 192881"/>
                  <a:gd name="connsiteY4" fmla="*/ 182494 h 182494"/>
                  <a:gd name="connsiteX5" fmla="*/ 156975 w 192881"/>
                  <a:gd name="connsiteY5" fmla="*/ 182494 h 182494"/>
                  <a:gd name="connsiteX6" fmla="*/ 6285 w 192881"/>
                  <a:gd name="connsiteY6" fmla="*/ 182494 h 182494"/>
                  <a:gd name="connsiteX7" fmla="*/ 0 w 192881"/>
                  <a:gd name="connsiteY7" fmla="*/ 182494 h 182494"/>
                  <a:gd name="connsiteX8" fmla="*/ 0 w 192881"/>
                  <a:gd name="connsiteY8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1" h="182494">
                    <a:moveTo>
                      <a:pt x="0" y="0"/>
                    </a:moveTo>
                    <a:lnTo>
                      <a:pt x="36700" y="0"/>
                    </a:lnTo>
                    <a:cubicBezTo>
                      <a:pt x="104441" y="0"/>
                      <a:pt x="152828" y="0"/>
                      <a:pt x="187390" y="0"/>
                    </a:cubicBezTo>
                    <a:lnTo>
                      <a:pt x="192881" y="0"/>
                    </a:lnTo>
                    <a:lnTo>
                      <a:pt x="192881" y="182494"/>
                    </a:lnTo>
                    <a:lnTo>
                      <a:pt x="156975" y="182494"/>
                    </a:lnTo>
                    <a:cubicBezTo>
                      <a:pt x="89234" y="182494"/>
                      <a:pt x="40847" y="182494"/>
                      <a:pt x="6285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6BC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자유형: 도형 570">
                <a:extLst>
                  <a:ext uri="{FF2B5EF4-FFF2-40B4-BE49-F238E27FC236}">
                    <a16:creationId xmlns:a16="http://schemas.microsoft.com/office/drawing/2014/main" id="{9BC2A03E-D0A7-4441-B4AC-B75D3F960153}"/>
                  </a:ext>
                </a:extLst>
              </p:cNvPr>
              <p:cNvSpPr/>
              <p:nvPr/>
            </p:nvSpPr>
            <p:spPr>
              <a:xfrm flipH="1">
                <a:off x="11295392" y="7053263"/>
                <a:ext cx="181074" cy="193635"/>
              </a:xfrm>
              <a:custGeom>
                <a:avLst/>
                <a:gdLst>
                  <a:gd name="connsiteX0" fmla="*/ 90536 w 170656"/>
                  <a:gd name="connsiteY0" fmla="*/ 0 h 182494"/>
                  <a:gd name="connsiteX1" fmla="*/ 152834 w 170656"/>
                  <a:gd name="connsiteY1" fmla="*/ 0 h 182494"/>
                  <a:gd name="connsiteX2" fmla="*/ 170656 w 170656"/>
                  <a:gd name="connsiteY2" fmla="*/ 0 h 182494"/>
                  <a:gd name="connsiteX3" fmla="*/ 170656 w 170656"/>
                  <a:gd name="connsiteY3" fmla="*/ 182494 h 182494"/>
                  <a:gd name="connsiteX4" fmla="*/ 134775 w 170656"/>
                  <a:gd name="connsiteY4" fmla="*/ 182494 h 182494"/>
                  <a:gd name="connsiteX5" fmla="*/ 90536 w 170656"/>
                  <a:gd name="connsiteY5" fmla="*/ 182494 h 182494"/>
                  <a:gd name="connsiteX6" fmla="*/ 0 w 170656"/>
                  <a:gd name="connsiteY6" fmla="*/ 91247 h 182494"/>
                  <a:gd name="connsiteX7" fmla="*/ 90536 w 170656"/>
                  <a:gd name="connsiteY7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656" h="182494">
                    <a:moveTo>
                      <a:pt x="90536" y="0"/>
                    </a:moveTo>
                    <a:cubicBezTo>
                      <a:pt x="112656" y="0"/>
                      <a:pt x="133393" y="0"/>
                      <a:pt x="152834" y="0"/>
                    </a:cubicBezTo>
                    <a:lnTo>
                      <a:pt x="170656" y="0"/>
                    </a:lnTo>
                    <a:lnTo>
                      <a:pt x="170656" y="182494"/>
                    </a:lnTo>
                    <a:lnTo>
                      <a:pt x="134775" y="182494"/>
                    </a:lnTo>
                    <a:cubicBezTo>
                      <a:pt x="90536" y="182494"/>
                      <a:pt x="90536" y="182494"/>
                      <a:pt x="90536" y="182494"/>
                    </a:cubicBezTo>
                    <a:cubicBezTo>
                      <a:pt x="40467" y="182494"/>
                      <a:pt x="0" y="141710"/>
                      <a:pt x="0" y="91247"/>
                    </a:cubicBezTo>
                    <a:cubicBezTo>
                      <a:pt x="0" y="40785"/>
                      <a:pt x="40467" y="0"/>
                      <a:pt x="90536" y="0"/>
                    </a:cubicBezTo>
                    <a:close/>
                  </a:path>
                </a:pathLst>
              </a:custGeom>
              <a:solidFill>
                <a:srgbClr val="006BC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자유형: 도형 571">
                <a:extLst>
                  <a:ext uri="{FF2B5EF4-FFF2-40B4-BE49-F238E27FC236}">
                    <a16:creationId xmlns:a16="http://schemas.microsoft.com/office/drawing/2014/main" id="{01B87F16-560A-493A-858D-A207E9B3ACFF}"/>
                  </a:ext>
                </a:extLst>
              </p:cNvPr>
              <p:cNvSpPr/>
              <p:nvPr/>
            </p:nvSpPr>
            <p:spPr>
              <a:xfrm flipH="1">
                <a:off x="9923462" y="7053263"/>
                <a:ext cx="181917" cy="289719"/>
              </a:xfrm>
              <a:custGeom>
                <a:avLst/>
                <a:gdLst>
                  <a:gd name="connsiteX0" fmla="*/ 0 w 171450"/>
                  <a:gd name="connsiteY0" fmla="*/ 0 h 273050"/>
                  <a:gd name="connsiteX1" fmla="*/ 36675 w 171450"/>
                  <a:gd name="connsiteY1" fmla="*/ 0 h 273050"/>
                  <a:gd name="connsiteX2" fmla="*/ 80914 w 171450"/>
                  <a:gd name="connsiteY2" fmla="*/ 0 h 273050"/>
                  <a:gd name="connsiteX3" fmla="*/ 171450 w 171450"/>
                  <a:gd name="connsiteY3" fmla="*/ 90556 h 273050"/>
                  <a:gd name="connsiteX4" fmla="*/ 171450 w 171450"/>
                  <a:gd name="connsiteY4" fmla="*/ 273050 h 273050"/>
                  <a:gd name="connsiteX5" fmla="*/ 88458 w 171450"/>
                  <a:gd name="connsiteY5" fmla="*/ 181803 h 273050"/>
                  <a:gd name="connsiteX6" fmla="*/ 80914 w 171450"/>
                  <a:gd name="connsiteY6" fmla="*/ 182494 h 273050"/>
                  <a:gd name="connsiteX7" fmla="*/ 18616 w 171450"/>
                  <a:gd name="connsiteY7" fmla="*/ 182494 h 273050"/>
                  <a:gd name="connsiteX8" fmla="*/ 0 w 171450"/>
                  <a:gd name="connsiteY8" fmla="*/ 182494 h 273050"/>
                  <a:gd name="connsiteX9" fmla="*/ 0 w 171450"/>
                  <a:gd name="connsiteY9" fmla="*/ 0 h 273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50" h="273050">
                    <a:moveTo>
                      <a:pt x="0" y="0"/>
                    </a:moveTo>
                    <a:lnTo>
                      <a:pt x="36675" y="0"/>
                    </a:lnTo>
                    <a:cubicBezTo>
                      <a:pt x="80914" y="0"/>
                      <a:pt x="80914" y="0"/>
                      <a:pt x="80914" y="0"/>
                    </a:cubicBezTo>
                    <a:cubicBezTo>
                      <a:pt x="130983" y="0"/>
                      <a:pt x="171450" y="40785"/>
                      <a:pt x="171450" y="90556"/>
                    </a:cubicBezTo>
                    <a:cubicBezTo>
                      <a:pt x="171450" y="273050"/>
                      <a:pt x="171450" y="273050"/>
                      <a:pt x="171450" y="273050"/>
                    </a:cubicBezTo>
                    <a:cubicBezTo>
                      <a:pt x="171450" y="225353"/>
                      <a:pt x="135098" y="185951"/>
                      <a:pt x="88458" y="181803"/>
                    </a:cubicBezTo>
                    <a:cubicBezTo>
                      <a:pt x="85715" y="182494"/>
                      <a:pt x="83657" y="182494"/>
                      <a:pt x="80914" y="182494"/>
                    </a:cubicBezTo>
                    <a:cubicBezTo>
                      <a:pt x="58794" y="182494"/>
                      <a:pt x="38057" y="182494"/>
                      <a:pt x="18616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058A0"/>
                  </a:gs>
                  <a:gs pos="100000">
                    <a:srgbClr val="006BC4"/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26" tIns="45713" rIns="91426" bIns="45713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pc="-50" dirty="0"/>
              </a:p>
            </p:txBody>
          </p:sp>
        </p:grpSp>
        <p:sp>
          <p:nvSpPr>
            <p:cNvPr id="16" name="Rectangle 218">
              <a:extLst>
                <a:ext uri="{FF2B5EF4-FFF2-40B4-BE49-F238E27FC236}">
                  <a16:creationId xmlns:a16="http://schemas.microsoft.com/office/drawing/2014/main" id="{2CE2BE87-9167-4AC1-B0F2-DF9073446F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9070" y="5978795"/>
              <a:ext cx="999888" cy="2334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ctr" anchorCtr="0">
              <a:noAutofit/>
            </a:bodyPr>
            <a:lstStyle/>
            <a:p>
              <a:pPr defTabSz="1042884" eaLnBrk="0" hangingPunct="0">
                <a:buClr>
                  <a:srgbClr val="5F5F5F"/>
                </a:buClr>
                <a:buSzPct val="140000"/>
                <a:tabLst>
                  <a:tab pos="5647760" algn="l"/>
                </a:tabLst>
                <a:defRPr/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 분석 방안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0202E64-B340-4D6B-BE95-DDB06B4AF0CA}"/>
              </a:ext>
            </a:extLst>
          </p:cNvPr>
          <p:cNvGrpSpPr/>
          <p:nvPr/>
        </p:nvGrpSpPr>
        <p:grpSpPr>
          <a:xfrm>
            <a:off x="5226977" y="3369908"/>
            <a:ext cx="1152000" cy="324000"/>
            <a:chOff x="2918565" y="7517055"/>
            <a:chExt cx="1553004" cy="30083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66716F1-19C3-421B-93DD-46B6E2707397}"/>
                </a:ext>
              </a:extLst>
            </p:cNvPr>
            <p:cNvGrpSpPr/>
            <p:nvPr/>
          </p:nvGrpSpPr>
          <p:grpSpPr>
            <a:xfrm>
              <a:off x="2918565" y="7517055"/>
              <a:ext cx="1553004" cy="300833"/>
              <a:chOff x="11549062" y="7053263"/>
              <a:chExt cx="1553004" cy="289719"/>
            </a:xfrm>
          </p:grpSpPr>
          <p:sp>
            <p:nvSpPr>
              <p:cNvPr id="23" name="자유형: 도형 373">
                <a:extLst>
                  <a:ext uri="{FF2B5EF4-FFF2-40B4-BE49-F238E27FC236}">
                    <a16:creationId xmlns:a16="http://schemas.microsoft.com/office/drawing/2014/main" id="{507F869D-8529-4280-AC44-0CCC3F6F37EB}"/>
                  </a:ext>
                </a:extLst>
              </p:cNvPr>
              <p:cNvSpPr/>
              <p:nvPr/>
            </p:nvSpPr>
            <p:spPr>
              <a:xfrm flipH="1">
                <a:off x="11730978" y="7053263"/>
                <a:ext cx="1203975" cy="193635"/>
              </a:xfrm>
              <a:custGeom>
                <a:avLst/>
                <a:gdLst>
                  <a:gd name="connsiteX0" fmla="*/ 0 w 192881"/>
                  <a:gd name="connsiteY0" fmla="*/ 0 h 182494"/>
                  <a:gd name="connsiteX1" fmla="*/ 36700 w 192881"/>
                  <a:gd name="connsiteY1" fmla="*/ 0 h 182494"/>
                  <a:gd name="connsiteX2" fmla="*/ 187390 w 192881"/>
                  <a:gd name="connsiteY2" fmla="*/ 0 h 182494"/>
                  <a:gd name="connsiteX3" fmla="*/ 192881 w 192881"/>
                  <a:gd name="connsiteY3" fmla="*/ 0 h 182494"/>
                  <a:gd name="connsiteX4" fmla="*/ 192881 w 192881"/>
                  <a:gd name="connsiteY4" fmla="*/ 182494 h 182494"/>
                  <a:gd name="connsiteX5" fmla="*/ 156975 w 192881"/>
                  <a:gd name="connsiteY5" fmla="*/ 182494 h 182494"/>
                  <a:gd name="connsiteX6" fmla="*/ 6285 w 192881"/>
                  <a:gd name="connsiteY6" fmla="*/ 182494 h 182494"/>
                  <a:gd name="connsiteX7" fmla="*/ 0 w 192881"/>
                  <a:gd name="connsiteY7" fmla="*/ 182494 h 182494"/>
                  <a:gd name="connsiteX8" fmla="*/ 0 w 192881"/>
                  <a:gd name="connsiteY8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2881" h="182494">
                    <a:moveTo>
                      <a:pt x="0" y="0"/>
                    </a:moveTo>
                    <a:lnTo>
                      <a:pt x="36700" y="0"/>
                    </a:lnTo>
                    <a:cubicBezTo>
                      <a:pt x="104441" y="0"/>
                      <a:pt x="152828" y="0"/>
                      <a:pt x="187390" y="0"/>
                    </a:cubicBezTo>
                    <a:lnTo>
                      <a:pt x="192881" y="0"/>
                    </a:lnTo>
                    <a:lnTo>
                      <a:pt x="192881" y="182494"/>
                    </a:lnTo>
                    <a:lnTo>
                      <a:pt x="156975" y="182494"/>
                    </a:lnTo>
                    <a:cubicBezTo>
                      <a:pt x="89234" y="182494"/>
                      <a:pt x="40847" y="182494"/>
                      <a:pt x="6285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5C1B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38921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39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4" name="자유형: 도형 374">
                <a:extLst>
                  <a:ext uri="{FF2B5EF4-FFF2-40B4-BE49-F238E27FC236}">
                    <a16:creationId xmlns:a16="http://schemas.microsoft.com/office/drawing/2014/main" id="{AB72BBCE-1C93-411C-ACC2-91A5E2DFBF3C}"/>
                  </a:ext>
                </a:extLst>
              </p:cNvPr>
              <p:cNvSpPr/>
              <p:nvPr/>
            </p:nvSpPr>
            <p:spPr>
              <a:xfrm flipH="1">
                <a:off x="12920992" y="7053263"/>
                <a:ext cx="181074" cy="193635"/>
              </a:xfrm>
              <a:custGeom>
                <a:avLst/>
                <a:gdLst>
                  <a:gd name="connsiteX0" fmla="*/ 90536 w 170656"/>
                  <a:gd name="connsiteY0" fmla="*/ 0 h 182494"/>
                  <a:gd name="connsiteX1" fmla="*/ 152834 w 170656"/>
                  <a:gd name="connsiteY1" fmla="*/ 0 h 182494"/>
                  <a:gd name="connsiteX2" fmla="*/ 170656 w 170656"/>
                  <a:gd name="connsiteY2" fmla="*/ 0 h 182494"/>
                  <a:gd name="connsiteX3" fmla="*/ 170656 w 170656"/>
                  <a:gd name="connsiteY3" fmla="*/ 182494 h 182494"/>
                  <a:gd name="connsiteX4" fmla="*/ 134775 w 170656"/>
                  <a:gd name="connsiteY4" fmla="*/ 182494 h 182494"/>
                  <a:gd name="connsiteX5" fmla="*/ 90536 w 170656"/>
                  <a:gd name="connsiteY5" fmla="*/ 182494 h 182494"/>
                  <a:gd name="connsiteX6" fmla="*/ 0 w 170656"/>
                  <a:gd name="connsiteY6" fmla="*/ 91247 h 182494"/>
                  <a:gd name="connsiteX7" fmla="*/ 90536 w 170656"/>
                  <a:gd name="connsiteY7" fmla="*/ 0 h 182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656" h="182494">
                    <a:moveTo>
                      <a:pt x="90536" y="0"/>
                    </a:moveTo>
                    <a:cubicBezTo>
                      <a:pt x="112656" y="0"/>
                      <a:pt x="133393" y="0"/>
                      <a:pt x="152834" y="0"/>
                    </a:cubicBezTo>
                    <a:lnTo>
                      <a:pt x="170656" y="0"/>
                    </a:lnTo>
                    <a:lnTo>
                      <a:pt x="170656" y="182494"/>
                    </a:lnTo>
                    <a:lnTo>
                      <a:pt x="134775" y="182494"/>
                    </a:lnTo>
                    <a:cubicBezTo>
                      <a:pt x="90536" y="182494"/>
                      <a:pt x="90536" y="182494"/>
                      <a:pt x="90536" y="182494"/>
                    </a:cubicBezTo>
                    <a:cubicBezTo>
                      <a:pt x="40467" y="182494"/>
                      <a:pt x="0" y="141710"/>
                      <a:pt x="0" y="91247"/>
                    </a:cubicBezTo>
                    <a:cubicBezTo>
                      <a:pt x="0" y="40785"/>
                      <a:pt x="40467" y="0"/>
                      <a:pt x="90536" y="0"/>
                    </a:cubicBezTo>
                    <a:close/>
                  </a:path>
                </a:pathLst>
              </a:custGeom>
              <a:solidFill>
                <a:srgbClr val="65C1B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38921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39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25" name="자유형: 도형 375">
                <a:extLst>
                  <a:ext uri="{FF2B5EF4-FFF2-40B4-BE49-F238E27FC236}">
                    <a16:creationId xmlns:a16="http://schemas.microsoft.com/office/drawing/2014/main" id="{141A3ADB-5372-46C9-93F2-0946E27354F0}"/>
                  </a:ext>
                </a:extLst>
              </p:cNvPr>
              <p:cNvSpPr/>
              <p:nvPr/>
            </p:nvSpPr>
            <p:spPr>
              <a:xfrm flipH="1">
                <a:off x="11549062" y="7053263"/>
                <a:ext cx="181917" cy="289719"/>
              </a:xfrm>
              <a:custGeom>
                <a:avLst/>
                <a:gdLst>
                  <a:gd name="connsiteX0" fmla="*/ 0 w 171450"/>
                  <a:gd name="connsiteY0" fmla="*/ 0 h 273050"/>
                  <a:gd name="connsiteX1" fmla="*/ 36675 w 171450"/>
                  <a:gd name="connsiteY1" fmla="*/ 0 h 273050"/>
                  <a:gd name="connsiteX2" fmla="*/ 80914 w 171450"/>
                  <a:gd name="connsiteY2" fmla="*/ 0 h 273050"/>
                  <a:gd name="connsiteX3" fmla="*/ 171450 w 171450"/>
                  <a:gd name="connsiteY3" fmla="*/ 90556 h 273050"/>
                  <a:gd name="connsiteX4" fmla="*/ 171450 w 171450"/>
                  <a:gd name="connsiteY4" fmla="*/ 273050 h 273050"/>
                  <a:gd name="connsiteX5" fmla="*/ 88458 w 171450"/>
                  <a:gd name="connsiteY5" fmla="*/ 181803 h 273050"/>
                  <a:gd name="connsiteX6" fmla="*/ 80914 w 171450"/>
                  <a:gd name="connsiteY6" fmla="*/ 182494 h 273050"/>
                  <a:gd name="connsiteX7" fmla="*/ 18616 w 171450"/>
                  <a:gd name="connsiteY7" fmla="*/ 182494 h 273050"/>
                  <a:gd name="connsiteX8" fmla="*/ 0 w 171450"/>
                  <a:gd name="connsiteY8" fmla="*/ 182494 h 273050"/>
                  <a:gd name="connsiteX9" fmla="*/ 0 w 171450"/>
                  <a:gd name="connsiteY9" fmla="*/ 0 h 273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1450" h="273050">
                    <a:moveTo>
                      <a:pt x="0" y="0"/>
                    </a:moveTo>
                    <a:lnTo>
                      <a:pt x="36675" y="0"/>
                    </a:lnTo>
                    <a:cubicBezTo>
                      <a:pt x="80914" y="0"/>
                      <a:pt x="80914" y="0"/>
                      <a:pt x="80914" y="0"/>
                    </a:cubicBezTo>
                    <a:cubicBezTo>
                      <a:pt x="130983" y="0"/>
                      <a:pt x="171450" y="40785"/>
                      <a:pt x="171450" y="90556"/>
                    </a:cubicBezTo>
                    <a:cubicBezTo>
                      <a:pt x="171450" y="273050"/>
                      <a:pt x="171450" y="273050"/>
                      <a:pt x="171450" y="273050"/>
                    </a:cubicBezTo>
                    <a:cubicBezTo>
                      <a:pt x="171450" y="225353"/>
                      <a:pt x="135098" y="185951"/>
                      <a:pt x="88458" y="181803"/>
                    </a:cubicBezTo>
                    <a:cubicBezTo>
                      <a:pt x="85715" y="182494"/>
                      <a:pt x="83657" y="182494"/>
                      <a:pt x="80914" y="182494"/>
                    </a:cubicBezTo>
                    <a:cubicBezTo>
                      <a:pt x="58794" y="182494"/>
                      <a:pt x="38057" y="182494"/>
                      <a:pt x="18616" y="182494"/>
                    </a:cubicBezTo>
                    <a:lnTo>
                      <a:pt x="0" y="182494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27A19B"/>
                  </a:gs>
                  <a:gs pos="100000">
                    <a:srgbClr val="69C3B2"/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1238921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39" b="0" i="0" u="none" strike="noStrike" kern="1200" cap="none" spc="-5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548F626-7D48-4E4D-9D3E-770C1BF0B61C}"/>
                </a:ext>
              </a:extLst>
            </p:cNvPr>
            <p:cNvSpPr/>
            <p:nvPr/>
          </p:nvSpPr>
          <p:spPr>
            <a:xfrm>
              <a:off x="3019170" y="7541637"/>
              <a:ext cx="1369419" cy="15717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l" defTabSz="1238921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-50" normalizeH="0" baseline="0" noProof="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KoPub돋움체 Bold" panose="02020603020101020101" pitchFamily="18" charset="-127"/>
                  <a:ea typeface="KoPub돋움체 Bold" panose="02020603020101020101" pitchFamily="18" charset="-127"/>
                  <a:cs typeface="+mn-cs"/>
                </a:rPr>
                <a:t> 분석결과 활용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270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D75ED8-6ADF-41C8-854E-335B50A75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CAF283-B91E-44E6-9546-0896A1BDDE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3C3C45">
                  <a:lumMod val="89000"/>
                  <a:alpha val="40000"/>
                </a:srgbClr>
              </a:gs>
              <a:gs pos="23000">
                <a:srgbClr val="3C3C45">
                  <a:lumMod val="89000"/>
                  <a:alpha val="50000"/>
                </a:srgbClr>
              </a:gs>
              <a:gs pos="69000">
                <a:srgbClr val="3C3C45">
                  <a:lumMod val="75000"/>
                  <a:alpha val="60000"/>
                </a:srgbClr>
              </a:gs>
              <a:gs pos="97000">
                <a:srgbClr val="3C3C45">
                  <a:lumMod val="70000"/>
                  <a:alpha val="8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xima Nova Rg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186D088-ACBA-470F-811B-E98AED5FE0E5}"/>
              </a:ext>
            </a:extLst>
          </p:cNvPr>
          <p:cNvGrpSpPr/>
          <p:nvPr/>
        </p:nvGrpSpPr>
        <p:grpSpPr>
          <a:xfrm>
            <a:off x="3121025" y="2448991"/>
            <a:ext cx="6070600" cy="1901760"/>
            <a:chOff x="3121025" y="2448991"/>
            <a:chExt cx="6070600" cy="1901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407C9C-4124-4C4B-B3E0-942A93204509}"/>
                </a:ext>
              </a:extLst>
            </p:cNvPr>
            <p:cNvSpPr txBox="1"/>
            <p:nvPr/>
          </p:nvSpPr>
          <p:spPr>
            <a:xfrm>
              <a:off x="3121025" y="2448991"/>
              <a:ext cx="6070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spc="300" dirty="0" err="1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로보어드바이저</a:t>
              </a:r>
              <a:endParaRPr lang="ko-KR" altLang="en-US" sz="4800" spc="3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C93B4D4-7737-405F-A05A-4AE0B110CCAA}"/>
                </a:ext>
              </a:extLst>
            </p:cNvPr>
            <p:cNvCxnSpPr/>
            <p:nvPr/>
          </p:nvCxnSpPr>
          <p:spPr>
            <a:xfrm>
              <a:off x="5256325" y="3657600"/>
              <a:ext cx="1800000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B69D4D7-678A-42A0-A891-2C66B3409DCB}"/>
                </a:ext>
              </a:extLst>
            </p:cNvPr>
            <p:cNvSpPr txBox="1"/>
            <p:nvPr/>
          </p:nvSpPr>
          <p:spPr>
            <a:xfrm>
              <a:off x="3121025" y="3765976"/>
              <a:ext cx="6070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HYRAP</a:t>
              </a:r>
              <a:endPara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8374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A1F35F2-C588-4CE0-9CCE-F50F44D36BEC}"/>
              </a:ext>
            </a:extLst>
          </p:cNvPr>
          <p:cNvGrpSpPr/>
          <p:nvPr/>
        </p:nvGrpSpPr>
        <p:grpSpPr>
          <a:xfrm>
            <a:off x="1729178" y="1910709"/>
            <a:ext cx="2926968" cy="1115690"/>
            <a:chOff x="1769818" y="2113909"/>
            <a:chExt cx="2926968" cy="11156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63F485B-14B1-4787-9D95-B1C9E87DD74C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1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071CE8-A8CE-4749-9FCC-F3F06C49C258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24573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HYRAP</a:t>
              </a:r>
              <a:endParaRPr lang="ko-KR" altLang="en-US" sz="24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32D9C4-2C8A-4200-B4F8-ACD3963B19BC}"/>
                </a:ext>
              </a:extLst>
            </p:cNvPr>
            <p:cNvSpPr txBox="1"/>
            <p:nvPr/>
          </p:nvSpPr>
          <p:spPr>
            <a:xfrm flipH="1">
              <a:off x="2239390" y="2667907"/>
              <a:ext cx="2457396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ko-KR" altLang="en-US" sz="1400" dirty="0"/>
                <a:t>시스템 개요</a:t>
              </a:r>
              <a:endParaRPr lang="en-US" altLang="ko-KR" sz="1400" dirty="0"/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ko-KR" altLang="en-US" sz="1400" dirty="0"/>
                <a:t>팀 구성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2FCF9BE-1F2B-4E06-9498-0AF6EC36BF30}"/>
              </a:ext>
            </a:extLst>
          </p:cNvPr>
          <p:cNvGrpSpPr/>
          <p:nvPr/>
        </p:nvGrpSpPr>
        <p:grpSpPr>
          <a:xfrm>
            <a:off x="1729178" y="3138767"/>
            <a:ext cx="2926968" cy="1115690"/>
            <a:chOff x="1769818" y="2113909"/>
            <a:chExt cx="2926968" cy="111569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1996E7-9D2A-4F6F-833B-BB001952B619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2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681CEB9-C187-4D3A-B82F-0397E1DD5075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24573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ABC</a:t>
              </a:r>
              <a:endParaRPr lang="ko-KR" altLang="en-US" sz="24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ECC3AE8-BBC9-4228-8F7E-790BA368E1B2}"/>
                </a:ext>
              </a:extLst>
            </p:cNvPr>
            <p:cNvSpPr txBox="1"/>
            <p:nvPr/>
          </p:nvSpPr>
          <p:spPr>
            <a:xfrm flipH="1">
              <a:off x="2239390" y="2667907"/>
              <a:ext cx="2457396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/>
                <a:t>ABC</a:t>
              </a: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/>
                <a:t>ABC</a:t>
              </a:r>
              <a:endParaRPr lang="ko-KR" altLang="en-US" sz="1400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6501250-0393-45E0-BF14-8D099A4F5B91}"/>
              </a:ext>
            </a:extLst>
          </p:cNvPr>
          <p:cNvGrpSpPr/>
          <p:nvPr/>
        </p:nvGrpSpPr>
        <p:grpSpPr>
          <a:xfrm>
            <a:off x="1729178" y="4366825"/>
            <a:ext cx="2926968" cy="1115690"/>
            <a:chOff x="1769818" y="2113909"/>
            <a:chExt cx="2926968" cy="111569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530D6D2-FC1C-4161-8FAD-155975F814EB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3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A31BD46-7605-46F6-920E-094062E630B5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24573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ABC</a:t>
              </a:r>
              <a:endParaRPr lang="ko-KR" altLang="en-US" sz="24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712395F-4A55-4C2C-9DA3-F20D0832B23B}"/>
                </a:ext>
              </a:extLst>
            </p:cNvPr>
            <p:cNvSpPr txBox="1"/>
            <p:nvPr/>
          </p:nvSpPr>
          <p:spPr>
            <a:xfrm flipH="1">
              <a:off x="2239390" y="2667907"/>
              <a:ext cx="2457396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/>
                <a:t>ABC</a:t>
              </a: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/>
                <a:t>ABC</a:t>
              </a:r>
              <a:endParaRPr lang="ko-KR" altLang="en-US" sz="14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D82A1DF-2128-4F32-86E3-31BB87872158}"/>
              </a:ext>
            </a:extLst>
          </p:cNvPr>
          <p:cNvGrpSpPr/>
          <p:nvPr/>
        </p:nvGrpSpPr>
        <p:grpSpPr>
          <a:xfrm>
            <a:off x="1729178" y="5594884"/>
            <a:ext cx="2926968" cy="646331"/>
            <a:chOff x="1769818" y="2113909"/>
            <a:chExt cx="2926968" cy="646331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DCC995E-71BE-4260-8E64-E9F084EA0791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4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FC5970F-DD75-4516-9CD4-8D850865F465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24573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시연</a:t>
              </a:r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EE1E2C3-C695-486A-A531-34232AB31CAD}"/>
              </a:ext>
            </a:extLst>
          </p:cNvPr>
          <p:cNvCxnSpPr/>
          <p:nvPr/>
        </p:nvCxnSpPr>
        <p:spPr>
          <a:xfrm>
            <a:off x="1053548" y="1726537"/>
            <a:ext cx="504245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B223FA7B-35D5-4CDA-B81F-C7EDF9CB4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54" r="25832"/>
          <a:stretch/>
        </p:blipFill>
        <p:spPr>
          <a:xfrm>
            <a:off x="5143500" y="0"/>
            <a:ext cx="7048500" cy="6845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F466A2-B83B-405D-A0B6-78FE3C055A28}"/>
              </a:ext>
            </a:extLst>
          </p:cNvPr>
          <p:cNvSpPr txBox="1"/>
          <p:nvPr/>
        </p:nvSpPr>
        <p:spPr>
          <a:xfrm flipH="1">
            <a:off x="1053548" y="1283254"/>
            <a:ext cx="4631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+mj-lt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622384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5013E43-8DC3-4722-8573-2A72798481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53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1FE8A6CD-88DA-4EA2-BA7B-ED1D31E3370D}"/>
              </a:ext>
            </a:extLst>
          </p:cNvPr>
          <p:cNvSpPr/>
          <p:nvPr/>
        </p:nvSpPr>
        <p:spPr>
          <a:xfrm flipH="1">
            <a:off x="8902700" y="0"/>
            <a:ext cx="3289300" cy="68580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B6F6EDC6-CC25-41FC-96A7-C7EB4ECFC2B7}"/>
              </a:ext>
            </a:extLst>
          </p:cNvPr>
          <p:cNvSpPr/>
          <p:nvPr/>
        </p:nvSpPr>
        <p:spPr>
          <a:xfrm flipH="1" flipV="1">
            <a:off x="8902700" y="0"/>
            <a:ext cx="3289300" cy="68580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3E37812-7575-4263-9C72-BD8D13D72584}"/>
              </a:ext>
            </a:extLst>
          </p:cNvPr>
          <p:cNvGrpSpPr/>
          <p:nvPr/>
        </p:nvGrpSpPr>
        <p:grpSpPr>
          <a:xfrm>
            <a:off x="581016" y="3508492"/>
            <a:ext cx="3213977" cy="1146467"/>
            <a:chOff x="976647" y="3581732"/>
            <a:chExt cx="3213977" cy="114646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BF8D27-E827-43EA-98A4-C595A995E614}"/>
                </a:ext>
              </a:extLst>
            </p:cNvPr>
            <p:cNvSpPr txBox="1"/>
            <p:nvPr/>
          </p:nvSpPr>
          <p:spPr>
            <a:xfrm flipH="1">
              <a:off x="976647" y="3581732"/>
              <a:ext cx="26359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01 </a:t>
              </a:r>
              <a:r>
                <a:rPr lang="en-US" altLang="ko-KR" sz="2400" dirty="0">
                  <a:solidFill>
                    <a:schemeClr val="bg1"/>
                  </a:solidFill>
                </a:rPr>
                <a:t>HYRAP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A6CA306-BB5B-4CFF-BBBE-CAF9C8743865}"/>
                </a:ext>
              </a:extLst>
            </p:cNvPr>
            <p:cNvSpPr txBox="1"/>
            <p:nvPr/>
          </p:nvSpPr>
          <p:spPr>
            <a:xfrm flipH="1">
              <a:off x="1554716" y="4166507"/>
              <a:ext cx="2635908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bg1"/>
                  </a:solidFill>
                </a:rPr>
                <a:t>시스템 개요</a:t>
              </a:r>
              <a:endParaRPr lang="en-US" altLang="ko-KR" sz="1400" dirty="0">
                <a:solidFill>
                  <a:schemeClr val="bg1"/>
                </a:solidFill>
              </a:endParaRP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bg1"/>
                  </a:solidFill>
                </a:rPr>
                <a:t>팀 구성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A245CB4-3C30-4E40-9F92-FBD8FD587ECA}"/>
              </a:ext>
            </a:extLst>
          </p:cNvPr>
          <p:cNvGrpSpPr/>
          <p:nvPr/>
        </p:nvGrpSpPr>
        <p:grpSpPr>
          <a:xfrm>
            <a:off x="3111062" y="3508492"/>
            <a:ext cx="3213977" cy="1146467"/>
            <a:chOff x="976647" y="3581732"/>
            <a:chExt cx="3213977" cy="114646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2DB779-3AF1-4993-80B6-0642A0B538F2}"/>
                </a:ext>
              </a:extLst>
            </p:cNvPr>
            <p:cNvSpPr txBox="1"/>
            <p:nvPr/>
          </p:nvSpPr>
          <p:spPr>
            <a:xfrm flipH="1">
              <a:off x="976647" y="3581732"/>
              <a:ext cx="26359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02 </a:t>
              </a:r>
              <a:r>
                <a:rPr lang="en-US" altLang="ko-KR" sz="2400" dirty="0">
                  <a:solidFill>
                    <a:schemeClr val="bg1"/>
                  </a:solidFill>
                </a:rPr>
                <a:t>ABC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0068AD-8029-497C-A87D-EF5850519CA2}"/>
                </a:ext>
              </a:extLst>
            </p:cNvPr>
            <p:cNvSpPr txBox="1"/>
            <p:nvPr/>
          </p:nvSpPr>
          <p:spPr>
            <a:xfrm flipH="1">
              <a:off x="1554716" y="4166507"/>
              <a:ext cx="2635908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7DA500F-5DE7-4D74-9585-1E717890D7C7}"/>
              </a:ext>
            </a:extLst>
          </p:cNvPr>
          <p:cNvGrpSpPr/>
          <p:nvPr/>
        </p:nvGrpSpPr>
        <p:grpSpPr>
          <a:xfrm>
            <a:off x="5641108" y="3508492"/>
            <a:ext cx="3213977" cy="1146467"/>
            <a:chOff x="976647" y="3581732"/>
            <a:chExt cx="3213977" cy="114646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7E9A83-C22D-4E39-B885-5ACE799F60EB}"/>
                </a:ext>
              </a:extLst>
            </p:cNvPr>
            <p:cNvSpPr txBox="1"/>
            <p:nvPr/>
          </p:nvSpPr>
          <p:spPr>
            <a:xfrm flipH="1">
              <a:off x="976647" y="3581732"/>
              <a:ext cx="26359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03 </a:t>
              </a:r>
              <a:r>
                <a:rPr lang="en-US" altLang="ko-KR" sz="2400" dirty="0">
                  <a:solidFill>
                    <a:schemeClr val="bg1"/>
                  </a:solidFill>
                </a:rPr>
                <a:t>ABC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1C46DF-7DC8-4DD3-84A5-D02D5A765DB3}"/>
                </a:ext>
              </a:extLst>
            </p:cNvPr>
            <p:cNvSpPr txBox="1"/>
            <p:nvPr/>
          </p:nvSpPr>
          <p:spPr>
            <a:xfrm flipH="1">
              <a:off x="1554716" y="4166507"/>
              <a:ext cx="2635908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3FF8B8A-9F39-4ABC-808A-9A6D9C85EE21}"/>
              </a:ext>
            </a:extLst>
          </p:cNvPr>
          <p:cNvGrpSpPr/>
          <p:nvPr/>
        </p:nvGrpSpPr>
        <p:grpSpPr>
          <a:xfrm>
            <a:off x="8171154" y="3508492"/>
            <a:ext cx="3213977" cy="1146467"/>
            <a:chOff x="976647" y="3581732"/>
            <a:chExt cx="3213977" cy="114646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9F6884-CE33-45DF-8B9E-4B7380F4D013}"/>
                </a:ext>
              </a:extLst>
            </p:cNvPr>
            <p:cNvSpPr txBox="1"/>
            <p:nvPr/>
          </p:nvSpPr>
          <p:spPr>
            <a:xfrm flipH="1">
              <a:off x="976647" y="3581732"/>
              <a:ext cx="26359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04 </a:t>
              </a:r>
              <a:r>
                <a:rPr lang="en-US" altLang="ko-KR" sz="2400" dirty="0">
                  <a:solidFill>
                    <a:schemeClr val="bg1"/>
                  </a:solidFill>
                </a:rPr>
                <a:t>ABC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263773-4ADF-45F1-8DC0-38B74760A905}"/>
                </a:ext>
              </a:extLst>
            </p:cNvPr>
            <p:cNvSpPr txBox="1"/>
            <p:nvPr/>
          </p:nvSpPr>
          <p:spPr>
            <a:xfrm flipH="1">
              <a:off x="1554716" y="4166507"/>
              <a:ext cx="2635908" cy="56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</a:p>
            <a:p>
              <a:pPr indent="-18000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bg1"/>
                  </a:solidFill>
                </a:rPr>
                <a:t>ABC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0422468-99D5-4DBD-BAF9-647E37631770}"/>
              </a:ext>
            </a:extLst>
          </p:cNvPr>
          <p:cNvCxnSpPr/>
          <p:nvPr/>
        </p:nvCxnSpPr>
        <p:spPr>
          <a:xfrm>
            <a:off x="585792" y="688212"/>
            <a:ext cx="10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8A60EFB-8FA2-4607-A5D6-C62E23F2909D}"/>
              </a:ext>
            </a:extLst>
          </p:cNvPr>
          <p:cNvSpPr txBox="1"/>
          <p:nvPr/>
        </p:nvSpPr>
        <p:spPr>
          <a:xfrm flipH="1">
            <a:off x="551898" y="318880"/>
            <a:ext cx="1161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63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EF5AAAC-9123-4882-85EF-C15750C49590}"/>
              </a:ext>
            </a:extLst>
          </p:cNvPr>
          <p:cNvSpPr txBox="1"/>
          <p:nvPr/>
        </p:nvSpPr>
        <p:spPr>
          <a:xfrm>
            <a:off x="1475740" y="2107531"/>
            <a:ext cx="598170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+mn-ea"/>
              </a:rPr>
              <a:t>H: Hit the target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+mn-ea"/>
              </a:rPr>
              <a:t>Y: Young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+mn-ea"/>
              </a:rPr>
              <a:t>R: Robot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+mn-ea"/>
              </a:rPr>
              <a:t>A: Advisor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+mn-ea"/>
              </a:rPr>
              <a:t>P: Penta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ED47DD-273A-46BB-B4CE-AE5A8C73A1A2}"/>
              </a:ext>
            </a:extLst>
          </p:cNvPr>
          <p:cNvGrpSpPr/>
          <p:nvPr/>
        </p:nvGrpSpPr>
        <p:grpSpPr>
          <a:xfrm>
            <a:off x="370278" y="361309"/>
            <a:ext cx="2926968" cy="646331"/>
            <a:chOff x="1769818" y="2113909"/>
            <a:chExt cx="2926968" cy="6463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39C13C-5A23-46F5-9F63-02CA6F60CB67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1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BFEC8-A40D-4869-B43F-D60D89BB63E1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24573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HYRAP – </a:t>
              </a:r>
              <a:r>
                <a:rPr lang="ko-KR" altLang="en-US" sz="2400" dirty="0"/>
                <a:t>팀 소개</a:t>
              </a:r>
            </a:p>
          </p:txBody>
        </p: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FA3C54C-8FA9-4194-8121-D1F224679F65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065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72DA144-1217-48B9-B1BE-FD1E4B93BA08}"/>
              </a:ext>
            </a:extLst>
          </p:cNvPr>
          <p:cNvSpPr/>
          <p:nvPr/>
        </p:nvSpPr>
        <p:spPr>
          <a:xfrm>
            <a:off x="4977806" y="1708827"/>
            <a:ext cx="2215662" cy="105324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560" tIns="65280" rIns="130560" bIns="65280" anchor="ctr"/>
          <a:lstStyle/>
          <a:p>
            <a:pPr algn="ctr" eaLnBrk="1" latinLnBrk="1" hangingPunct="1">
              <a:defRPr/>
            </a:pPr>
            <a:r>
              <a:rPr lang="ko-KR" altLang="en-US" sz="1477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로보어드바이저</a:t>
            </a:r>
            <a:endParaRPr lang="ko-KR" altLang="en-US" sz="1477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E990544-23C8-4E00-A427-E7151442C6EB}"/>
              </a:ext>
            </a:extLst>
          </p:cNvPr>
          <p:cNvSpPr/>
          <p:nvPr/>
        </p:nvSpPr>
        <p:spPr>
          <a:xfrm>
            <a:off x="2113231" y="3748596"/>
            <a:ext cx="1772308" cy="105218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3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국내 주식 시장 현황</a:t>
            </a:r>
            <a:endParaRPr lang="ko-KR" altLang="en-US" sz="1231" dirty="0">
              <a:solidFill>
                <a:schemeClr val="tx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77D3037-7BC7-457E-BB71-0982A5F85836}"/>
              </a:ext>
            </a:extLst>
          </p:cNvPr>
          <p:cNvSpPr/>
          <p:nvPr/>
        </p:nvSpPr>
        <p:spPr>
          <a:xfrm>
            <a:off x="5209846" y="3748596"/>
            <a:ext cx="1772308" cy="105218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31" dirty="0">
                <a:solidFill>
                  <a:schemeClr val="tx1"/>
                </a:solidFill>
                <a:latin typeface="맑은 고딕" panose="020B0503020000020004" pitchFamily="50" charset="-127"/>
              </a:rPr>
              <a:t>기업 검색 및 주가 현황</a:t>
            </a:r>
          </a:p>
        </p:txBody>
      </p:sp>
      <p:cxnSp>
        <p:nvCxnSpPr>
          <p:cNvPr id="5" name="꺾인 연결선 8">
            <a:extLst>
              <a:ext uri="{FF2B5EF4-FFF2-40B4-BE49-F238E27FC236}">
                <a16:creationId xmlns:a16="http://schemas.microsoft.com/office/drawing/2014/main" id="{912020EA-4A94-4B60-99D6-1AC4DE99241F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049251" y="1712210"/>
            <a:ext cx="986520" cy="308625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꺾인 연결선 9">
            <a:extLst>
              <a:ext uri="{FF2B5EF4-FFF2-40B4-BE49-F238E27FC236}">
                <a16:creationId xmlns:a16="http://schemas.microsoft.com/office/drawing/2014/main" id="{282D74CD-1CA8-4A90-B122-A8C6EBA5238F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 rot="16200000" flipH="1">
            <a:off x="7146099" y="1701613"/>
            <a:ext cx="986520" cy="3107445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4CAEB5-D9A8-4563-863E-4605D700D7BD}"/>
              </a:ext>
            </a:extLst>
          </p:cNvPr>
          <p:cNvSpPr/>
          <p:nvPr/>
        </p:nvSpPr>
        <p:spPr>
          <a:xfrm>
            <a:off x="8306928" y="3748596"/>
            <a:ext cx="1772308" cy="105218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31" dirty="0">
                <a:solidFill>
                  <a:schemeClr val="tx1"/>
                </a:solidFill>
                <a:latin typeface="맑은 고딕" panose="020B0503020000020004" pitchFamily="50" charset="-127"/>
              </a:rPr>
              <a:t>포트폴리오 추천 및 주가 예측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537A7F3-143F-4052-8682-5E254E356A37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85637" y="2762076"/>
            <a:ext cx="0" cy="9865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910F8FE-D1DC-4A1E-B0CE-F4A483928D35}"/>
              </a:ext>
            </a:extLst>
          </p:cNvPr>
          <p:cNvGrpSpPr/>
          <p:nvPr/>
        </p:nvGrpSpPr>
        <p:grpSpPr>
          <a:xfrm>
            <a:off x="370278" y="361309"/>
            <a:ext cx="4697022" cy="646331"/>
            <a:chOff x="1769818" y="2113909"/>
            <a:chExt cx="4697022" cy="6463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5B5047-0784-4054-81DE-D97241D034A0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1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D974560-F566-493E-8535-4070A48D08A3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422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/>
                <a:t>HYRAP – </a:t>
              </a:r>
              <a:r>
                <a:rPr lang="ko-KR" altLang="en-US" sz="2400" dirty="0"/>
                <a:t>시스템 개요</a:t>
              </a: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94F4CA5-ACBB-4A7E-BE65-34054A492425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57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E91BAD3-29CB-499B-A62B-366BB24E719C}"/>
              </a:ext>
            </a:extLst>
          </p:cNvPr>
          <p:cNvGrpSpPr/>
          <p:nvPr/>
        </p:nvGrpSpPr>
        <p:grpSpPr>
          <a:xfrm>
            <a:off x="370278" y="361309"/>
            <a:ext cx="5725722" cy="646331"/>
            <a:chOff x="1769818" y="2113909"/>
            <a:chExt cx="57257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0A8E344-BF72-4BC6-AEFB-2B44E7B5C8FD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2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922B230-D374-4DB7-A902-AC4512E9C63D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5256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설계 </a:t>
              </a:r>
              <a:r>
                <a:rPr lang="en-US" altLang="ko-KR" sz="2400" dirty="0"/>
                <a:t>- </a:t>
              </a:r>
              <a:r>
                <a:rPr lang="ko-KR" altLang="en-US" sz="2400" dirty="0"/>
                <a:t>시스템</a:t>
              </a:r>
              <a:r>
                <a:rPr lang="en-US" altLang="ko-KR" sz="2400" dirty="0"/>
                <a:t>? </a:t>
              </a:r>
              <a:r>
                <a:rPr lang="ko-KR" altLang="en-US" sz="2400" dirty="0"/>
                <a:t>데이터</a:t>
              </a:r>
              <a:r>
                <a:rPr lang="en-US" altLang="ko-KR" sz="2400" dirty="0"/>
                <a:t>?</a:t>
              </a:r>
              <a:r>
                <a:rPr lang="ko-KR" altLang="en-US" sz="2400" dirty="0"/>
                <a:t> 아키텍처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1D4FB5A-48A9-4B51-A0FF-3560C0B9EA08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2A84564C-8E8D-44F9-A8E9-9FC2E0F5D428}"/>
              </a:ext>
            </a:extLst>
          </p:cNvPr>
          <p:cNvSpPr/>
          <p:nvPr/>
        </p:nvSpPr>
        <p:spPr>
          <a:xfrm>
            <a:off x="571500" y="1509205"/>
            <a:ext cx="1663700" cy="154939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키움증권</a:t>
            </a:r>
            <a:r>
              <a:rPr lang="en-US" altLang="ko-KR" dirty="0"/>
              <a:t>API</a:t>
            </a:r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19EABBA-6423-461C-BBD9-8974FAAA225D}"/>
              </a:ext>
            </a:extLst>
          </p:cNvPr>
          <p:cNvSpPr/>
          <p:nvPr/>
        </p:nvSpPr>
        <p:spPr>
          <a:xfrm>
            <a:off x="6253806" y="1778859"/>
            <a:ext cx="1260000" cy="126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분석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6D1F52-4A48-4B4B-B3F9-166AF009AAED}"/>
              </a:ext>
            </a:extLst>
          </p:cNvPr>
          <p:cNvSpPr/>
          <p:nvPr/>
        </p:nvSpPr>
        <p:spPr>
          <a:xfrm>
            <a:off x="7513806" y="4854962"/>
            <a:ext cx="1663700" cy="15493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WEB ?</a:t>
            </a:r>
          </a:p>
          <a:p>
            <a:pPr algn="ctr"/>
            <a:r>
              <a:rPr lang="en-US" altLang="ko-KR" dirty="0"/>
              <a:t>APP ?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74EC210-59E0-4281-A719-36E3C76C31B9}"/>
              </a:ext>
            </a:extLst>
          </p:cNvPr>
          <p:cNvCxnSpPr>
            <a:cxnSpLocks/>
            <a:stCxn id="7" idx="3"/>
            <a:endCxn id="15" idx="1"/>
          </p:cNvCxnSpPr>
          <p:nvPr/>
        </p:nvCxnSpPr>
        <p:spPr>
          <a:xfrm flipV="1">
            <a:off x="2466363" y="3887889"/>
            <a:ext cx="5820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1167373D-949A-46DC-ABC1-EB9592C30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415" y="3021512"/>
            <a:ext cx="1823552" cy="1732753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DE5C5CD0-C2E4-4AE3-AF78-A7C7AA7A138D}"/>
              </a:ext>
            </a:extLst>
          </p:cNvPr>
          <p:cNvSpPr/>
          <p:nvPr/>
        </p:nvSpPr>
        <p:spPr>
          <a:xfrm>
            <a:off x="7680001" y="1778859"/>
            <a:ext cx="1260000" cy="126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분석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EB95E7B-5FB9-4D3E-B672-23713A7EB5CA}"/>
              </a:ext>
            </a:extLst>
          </p:cNvPr>
          <p:cNvSpPr/>
          <p:nvPr/>
        </p:nvSpPr>
        <p:spPr>
          <a:xfrm>
            <a:off x="9212303" y="1778859"/>
            <a:ext cx="1260000" cy="126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분석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5465938-AE86-4591-B4D0-9A0B53FBEAB2}"/>
              </a:ext>
            </a:extLst>
          </p:cNvPr>
          <p:cNvSpPr/>
          <p:nvPr/>
        </p:nvSpPr>
        <p:spPr>
          <a:xfrm>
            <a:off x="571500" y="3155938"/>
            <a:ext cx="1663700" cy="154939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네이버</a:t>
            </a:r>
            <a:endParaRPr lang="en-US" altLang="ko-KR" dirty="0"/>
          </a:p>
          <a:p>
            <a:pPr algn="ctr"/>
            <a:r>
              <a:rPr lang="en-US" altLang="ko-KR" dirty="0"/>
              <a:t>API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02A3E89-04E2-45F3-BA25-1CC1825BD4F0}"/>
              </a:ext>
            </a:extLst>
          </p:cNvPr>
          <p:cNvSpPr/>
          <p:nvPr/>
        </p:nvSpPr>
        <p:spPr>
          <a:xfrm>
            <a:off x="572007" y="4801781"/>
            <a:ext cx="1663700" cy="154939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Fnguide</a:t>
            </a:r>
            <a:endParaRPr lang="en-US" altLang="ko-KR" dirty="0"/>
          </a:p>
          <a:p>
            <a:pPr algn="ctr"/>
            <a:r>
              <a:rPr lang="en-US" altLang="ko-KR" dirty="0"/>
              <a:t>API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316537-3348-4F13-89C3-65D747753676}"/>
              </a:ext>
            </a:extLst>
          </p:cNvPr>
          <p:cNvSpPr/>
          <p:nvPr/>
        </p:nvSpPr>
        <p:spPr>
          <a:xfrm>
            <a:off x="361889" y="1282702"/>
            <a:ext cx="2104474" cy="5210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E4CF6F-3FA5-468D-BC9B-B303D3D80FC6}"/>
              </a:ext>
            </a:extLst>
          </p:cNvPr>
          <p:cNvSpPr txBox="1"/>
          <p:nvPr/>
        </p:nvSpPr>
        <p:spPr>
          <a:xfrm>
            <a:off x="729842" y="1099973"/>
            <a:ext cx="138418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데이터 수집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3541A25-B1E8-432F-9F97-43AA09CE54FB}"/>
              </a:ext>
            </a:extLst>
          </p:cNvPr>
          <p:cNvSpPr/>
          <p:nvPr/>
        </p:nvSpPr>
        <p:spPr>
          <a:xfrm>
            <a:off x="5454020" y="1282701"/>
            <a:ext cx="5762062" cy="21462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BF51D7-4FFF-4394-AE89-2CEFDD6D1F4D}"/>
              </a:ext>
            </a:extLst>
          </p:cNvPr>
          <p:cNvSpPr txBox="1"/>
          <p:nvPr/>
        </p:nvSpPr>
        <p:spPr>
          <a:xfrm>
            <a:off x="7920956" y="1097198"/>
            <a:ext cx="7780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분석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74808919-8546-48B3-8857-51CE1A6C3853}"/>
              </a:ext>
            </a:extLst>
          </p:cNvPr>
          <p:cNvCxnSpPr>
            <a:cxnSpLocks/>
            <a:stCxn id="15" idx="0"/>
            <a:endCxn id="24" idx="1"/>
          </p:cNvCxnSpPr>
          <p:nvPr/>
        </p:nvCxnSpPr>
        <p:spPr>
          <a:xfrm rot="5400000" flipH="1" flipV="1">
            <a:off x="4374275" y="1941768"/>
            <a:ext cx="665661" cy="1493829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67A390DD-4A1F-49F9-836E-9BDB65B854CB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3924658" y="4854962"/>
            <a:ext cx="3589148" cy="774698"/>
          </a:xfrm>
          <a:prstGeom prst="bentConnector3">
            <a:avLst>
              <a:gd name="adj1" fmla="val -25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6124FEC9-83E7-4462-820B-C5441F7D31C3}"/>
              </a:ext>
            </a:extLst>
          </p:cNvPr>
          <p:cNvCxnSpPr>
            <a:cxnSpLocks/>
            <a:stCxn id="24" idx="2"/>
            <a:endCxn id="10" idx="0"/>
          </p:cNvCxnSpPr>
          <p:nvPr/>
        </p:nvCxnSpPr>
        <p:spPr>
          <a:xfrm>
            <a:off x="8335051" y="3429000"/>
            <a:ext cx="10605" cy="1425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31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E91BAD3-29CB-499B-A62B-366BB24E719C}"/>
              </a:ext>
            </a:extLst>
          </p:cNvPr>
          <p:cNvGrpSpPr/>
          <p:nvPr/>
        </p:nvGrpSpPr>
        <p:grpSpPr>
          <a:xfrm>
            <a:off x="370278" y="361309"/>
            <a:ext cx="5725722" cy="646331"/>
            <a:chOff x="1769818" y="2113909"/>
            <a:chExt cx="5725722" cy="64633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0A8E344-BF72-4BC6-AEFB-2B44E7B5C8FD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2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922B230-D374-4DB7-A902-AC4512E9C63D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5256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설계 </a:t>
              </a:r>
              <a:r>
                <a:rPr lang="en-US" altLang="ko-KR" sz="2400" dirty="0"/>
                <a:t>- </a:t>
              </a:r>
              <a:r>
                <a:rPr lang="ko-KR" altLang="en-US" sz="2400" dirty="0"/>
                <a:t>분석 설계 방안</a:t>
              </a: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1D4FB5A-48A9-4B51-A0FF-3560C0B9EA08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0BACBC2-F30D-4531-9F9D-BE5461FE5706}"/>
              </a:ext>
            </a:extLst>
          </p:cNvPr>
          <p:cNvSpPr txBox="1"/>
          <p:nvPr/>
        </p:nvSpPr>
        <p:spPr>
          <a:xfrm>
            <a:off x="3911600" y="1885434"/>
            <a:ext cx="436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기본적 분석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7A98A1-CBEB-4CF0-B476-3E02A5062B60}"/>
              </a:ext>
            </a:extLst>
          </p:cNvPr>
          <p:cNvSpPr txBox="1"/>
          <p:nvPr/>
        </p:nvSpPr>
        <p:spPr>
          <a:xfrm>
            <a:off x="3911600" y="3782536"/>
            <a:ext cx="436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기술적 분석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F4BBBC1-EB15-4177-A963-8C33D68DD889}"/>
              </a:ext>
            </a:extLst>
          </p:cNvPr>
          <p:cNvSpPr/>
          <p:nvPr/>
        </p:nvSpPr>
        <p:spPr>
          <a:xfrm>
            <a:off x="1039513" y="1653972"/>
            <a:ext cx="2300587" cy="1140026"/>
          </a:xfrm>
          <a:prstGeom prst="roundRect">
            <a:avLst>
              <a:gd name="adj" fmla="val 2660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/>
              <a:t>포트폴리오 추천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E94001E-61A5-4E11-BF2F-1371B211679B}"/>
              </a:ext>
            </a:extLst>
          </p:cNvPr>
          <p:cNvSpPr/>
          <p:nvPr/>
        </p:nvSpPr>
        <p:spPr>
          <a:xfrm>
            <a:off x="1039513" y="3397189"/>
            <a:ext cx="2300587" cy="1140026"/>
          </a:xfrm>
          <a:prstGeom prst="roundRect">
            <a:avLst>
              <a:gd name="adj" fmla="val 2660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/>
              <a:t>주가 예측</a:t>
            </a:r>
          </a:p>
        </p:txBody>
      </p:sp>
    </p:spTree>
    <p:extLst>
      <p:ext uri="{BB962C8B-B14F-4D97-AF65-F5344CB8AC3E}">
        <p14:creationId xmlns:p14="http://schemas.microsoft.com/office/powerpoint/2010/main" val="292766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07DDDC-3128-411F-9646-0794A3133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50" y="2992461"/>
            <a:ext cx="4965700" cy="254572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F40AF80-503A-4F69-9BAE-47ED6F27A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50" y="2889002"/>
            <a:ext cx="5435600" cy="264918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E2421152-72A2-4A5E-964D-47719D962850}"/>
              </a:ext>
            </a:extLst>
          </p:cNvPr>
          <p:cNvGrpSpPr/>
          <p:nvPr/>
        </p:nvGrpSpPr>
        <p:grpSpPr>
          <a:xfrm>
            <a:off x="370278" y="361309"/>
            <a:ext cx="5725722" cy="646331"/>
            <a:chOff x="1769818" y="2113909"/>
            <a:chExt cx="5725722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E193EB-42E7-45F2-8B48-64157016BB91}"/>
                </a:ext>
              </a:extLst>
            </p:cNvPr>
            <p:cNvSpPr txBox="1"/>
            <p:nvPr/>
          </p:nvSpPr>
          <p:spPr>
            <a:xfrm flipH="1">
              <a:off x="1769818" y="2113909"/>
              <a:ext cx="6692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latin typeface="+mj-lt"/>
                </a:rPr>
                <a:t>2</a:t>
              </a:r>
              <a:endParaRPr lang="ko-KR" altLang="en-US" sz="3600" b="1" dirty="0"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AF042E-0201-4241-A4E5-D7F3297864F5}"/>
                </a:ext>
              </a:extLst>
            </p:cNvPr>
            <p:cNvSpPr txBox="1"/>
            <p:nvPr/>
          </p:nvSpPr>
          <p:spPr>
            <a:xfrm flipH="1">
              <a:off x="2239390" y="2206242"/>
              <a:ext cx="5256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설계 </a:t>
              </a:r>
              <a:r>
                <a:rPr lang="en-US" altLang="ko-KR" sz="2400" dirty="0"/>
                <a:t>- </a:t>
              </a:r>
              <a:r>
                <a:rPr lang="ko-KR" altLang="en-US" sz="2400" dirty="0"/>
                <a:t>시각화 설계 방안</a:t>
              </a: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E271331-BC08-4E5C-908E-FDE93E011B99}"/>
              </a:ext>
            </a:extLst>
          </p:cNvPr>
          <p:cNvCxnSpPr/>
          <p:nvPr/>
        </p:nvCxnSpPr>
        <p:spPr>
          <a:xfrm>
            <a:off x="463550" y="1007640"/>
            <a:ext cx="112649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83F2D83-546D-479D-976C-780B162FF0C1}"/>
              </a:ext>
            </a:extLst>
          </p:cNvPr>
          <p:cNvSpPr txBox="1"/>
          <p:nvPr/>
        </p:nvSpPr>
        <p:spPr>
          <a:xfrm>
            <a:off x="839850" y="2380734"/>
            <a:ext cx="436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시안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5C7414-8DB7-4EF3-8887-04AC43F22164}"/>
              </a:ext>
            </a:extLst>
          </p:cNvPr>
          <p:cNvSpPr txBox="1"/>
          <p:nvPr/>
        </p:nvSpPr>
        <p:spPr>
          <a:xfrm>
            <a:off x="6292850" y="2380734"/>
            <a:ext cx="436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시안 </a:t>
            </a:r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0953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테마1">
  <a:themeElements>
    <a:clrScheme name="200629">
      <a:dk1>
        <a:sysClr val="windowText" lastClr="000000"/>
      </a:dk1>
      <a:lt1>
        <a:sysClr val="window" lastClr="FFFFFF"/>
      </a:lt1>
      <a:dk2>
        <a:srgbClr val="A5A5A5"/>
      </a:dk2>
      <a:lt2>
        <a:srgbClr val="E7E6E6"/>
      </a:lt2>
      <a:accent1>
        <a:srgbClr val="01629B"/>
      </a:accent1>
      <a:accent2>
        <a:srgbClr val="F86238"/>
      </a:accent2>
      <a:accent3>
        <a:srgbClr val="0094AE"/>
      </a:accent3>
      <a:accent4>
        <a:srgbClr val="FD8766"/>
      </a:accent4>
      <a:accent5>
        <a:srgbClr val="CEB6A4"/>
      </a:accent5>
      <a:accent6>
        <a:srgbClr val="75ADBE"/>
      </a:accent6>
      <a:hlink>
        <a:srgbClr val="3F3F3F"/>
      </a:hlink>
      <a:folHlink>
        <a:srgbClr val="3F3F3F"/>
      </a:folHlink>
    </a:clrScheme>
    <a:fontScheme name="KoPub">
      <a:majorFont>
        <a:latin typeface="KoPubWorld돋움체_Pro Bold"/>
        <a:ea typeface="KoPubWorld돋움체_Pro Bold"/>
        <a:cs typeface=""/>
      </a:majorFont>
      <a:minorFont>
        <a:latin typeface="KoPubWorld돋움체_Pro Medium"/>
        <a:ea typeface="KoPubWorld돋움체_Pro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테마1" id="{958CA7DF-6963-4501-B97C-D77E8996ED30}" vid="{22F344B7-A00C-4284-A062-7426C146A13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102</TotalTime>
  <Words>408</Words>
  <Application>Microsoft Office PowerPoint</Application>
  <PresentationFormat>와이드스크린</PresentationFormat>
  <Paragraphs>194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KoPubWorld돋움체_Pro Bold</vt:lpstr>
      <vt:lpstr>KoPubWorld돋움체_Pro Medium</vt:lpstr>
      <vt:lpstr>KoPub돋움체 Bold</vt:lpstr>
      <vt:lpstr>Proxima Nova Rg</vt:lpstr>
      <vt:lpstr>굴림</vt:lpstr>
      <vt:lpstr>맑은 고딕</vt:lpstr>
      <vt:lpstr>Arial</vt:lpstr>
      <vt:lpstr>Calibri</vt:lpstr>
      <vt:lpstr>테마1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김기태</cp:lastModifiedBy>
  <cp:revision>21</cp:revision>
  <dcterms:created xsi:type="dcterms:W3CDTF">2021-04-15T12:42:17Z</dcterms:created>
  <dcterms:modified xsi:type="dcterms:W3CDTF">2021-04-21T01:13:57Z</dcterms:modified>
</cp:coreProperties>
</file>

<file path=docProps/thumbnail.jpeg>
</file>